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75"/>
  </p:normalViewPr>
  <p:slideViewPr>
    <p:cSldViewPr snapToGrid="0" snapToObjects="1">
      <p:cViewPr varScale="1">
        <p:scale>
          <a:sx n="117" d="100"/>
          <a:sy n="117" d="100"/>
        </p:scale>
        <p:origin x="36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png>
</file>

<file path=ppt/media/image2.png>
</file>

<file path=ppt/media/image3.png>
</file>

<file path=ppt/media/image4.tiff>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10/16/19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10/16/19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10/16/19</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10/16/19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10/16/19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10/16/19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10/16/19</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ocl.us/Geospatial_data" TargetMode="External"/><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4AC98-9AD4-D54E-8C3E-874A3FF9E350}"/>
              </a:ext>
            </a:extLst>
          </p:cNvPr>
          <p:cNvSpPr>
            <a:spLocks noGrp="1"/>
          </p:cNvSpPr>
          <p:nvPr>
            <p:ph type="ctrTitle"/>
          </p:nvPr>
        </p:nvSpPr>
        <p:spPr/>
        <p:txBody>
          <a:bodyPr/>
          <a:lstStyle/>
          <a:p>
            <a:r>
              <a:rPr lang="en-US" dirty="0"/>
              <a:t>Analysing Neighborhood in Toronto </a:t>
            </a:r>
          </a:p>
        </p:txBody>
      </p:sp>
      <p:sp>
        <p:nvSpPr>
          <p:cNvPr id="3" name="Subtitle 2">
            <a:extLst>
              <a:ext uri="{FF2B5EF4-FFF2-40B4-BE49-F238E27FC236}">
                <a16:creationId xmlns:a16="http://schemas.microsoft.com/office/drawing/2014/main" id="{8B02889E-81BD-8249-8B72-364F4E19A998}"/>
              </a:ext>
            </a:extLst>
          </p:cNvPr>
          <p:cNvSpPr>
            <a:spLocks noGrp="1"/>
          </p:cNvSpPr>
          <p:nvPr>
            <p:ph type="subTitle" idx="1"/>
          </p:nvPr>
        </p:nvSpPr>
        <p:spPr/>
        <p:txBody>
          <a:bodyPr/>
          <a:lstStyle/>
          <a:p>
            <a:r>
              <a:rPr lang="en-US" dirty="0"/>
              <a:t>Upasana Dhar</a:t>
            </a:r>
          </a:p>
          <a:p>
            <a:r>
              <a:rPr lang="en-US" dirty="0"/>
              <a:t>IBM- Capstone Project Presentation</a:t>
            </a:r>
          </a:p>
        </p:txBody>
      </p:sp>
    </p:spTree>
    <p:extLst>
      <p:ext uri="{BB962C8B-B14F-4D97-AF65-F5344CB8AC3E}">
        <p14:creationId xmlns:p14="http://schemas.microsoft.com/office/powerpoint/2010/main" val="2635172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8A3BD-E46A-BF4B-8F55-5A9CD1ABB818}"/>
              </a:ext>
            </a:extLst>
          </p:cNvPr>
          <p:cNvSpPr>
            <a:spLocks noGrp="1"/>
          </p:cNvSpPr>
          <p:nvPr>
            <p:ph type="title"/>
          </p:nvPr>
        </p:nvSpPr>
        <p:spPr/>
        <p:txBody>
          <a:bodyPr/>
          <a:lstStyle/>
          <a:p>
            <a:r>
              <a:rPr lang="en-US" dirty="0"/>
              <a:t>BACKGORUND</a:t>
            </a:r>
          </a:p>
        </p:txBody>
      </p:sp>
      <p:sp>
        <p:nvSpPr>
          <p:cNvPr id="3" name="Content Placeholder 2">
            <a:extLst>
              <a:ext uri="{FF2B5EF4-FFF2-40B4-BE49-F238E27FC236}">
                <a16:creationId xmlns:a16="http://schemas.microsoft.com/office/drawing/2014/main" id="{B5B3D17D-73B9-2043-9EA0-A809400A15FF}"/>
              </a:ext>
            </a:extLst>
          </p:cNvPr>
          <p:cNvSpPr>
            <a:spLocks noGrp="1"/>
          </p:cNvSpPr>
          <p:nvPr>
            <p:ph idx="1"/>
          </p:nvPr>
        </p:nvSpPr>
        <p:spPr>
          <a:xfrm>
            <a:off x="37021" y="2122100"/>
            <a:ext cx="4871394" cy="4655313"/>
          </a:xfrm>
        </p:spPr>
        <p:txBody>
          <a:bodyPr>
            <a:normAutofit fontScale="85000" lnSpcReduction="20000"/>
          </a:bodyPr>
          <a:lstStyle/>
          <a:p>
            <a:r>
              <a:rPr lang="en-US" dirty="0"/>
              <a:t>Toronto is the provincial capital of Ontario and the most populous city in Canada</a:t>
            </a:r>
          </a:p>
          <a:p>
            <a:r>
              <a:rPr lang="en-US" dirty="0"/>
              <a:t>Population of 2,731,571 in 2016. The majority of which is within the Greater Toronto Area (GTA), held a population of 5,928,040, making it Canada's most populous CMA. </a:t>
            </a:r>
          </a:p>
          <a:p>
            <a:r>
              <a:rPr lang="en-US" dirty="0"/>
              <a:t>The city is the anchor of the Golden Horseshoe, </a:t>
            </a:r>
            <a:r>
              <a:rPr lang="en-US" b="1" dirty="0">
                <a:solidFill>
                  <a:srgbClr val="FFFF00"/>
                </a:solidFill>
              </a:rPr>
              <a:t>an urban agglomeration</a:t>
            </a:r>
            <a:r>
              <a:rPr lang="en-US" dirty="0"/>
              <a:t> of 9,245,438 people (as of 2016) </a:t>
            </a:r>
            <a:r>
              <a:rPr lang="en-US" b="1" dirty="0">
                <a:solidFill>
                  <a:srgbClr val="FFFF00"/>
                </a:solidFill>
              </a:rPr>
              <a:t>surrounding the western end of Lake Ontario. </a:t>
            </a:r>
          </a:p>
          <a:p>
            <a:r>
              <a:rPr lang="en-US" dirty="0"/>
              <a:t>It’s an international </a:t>
            </a:r>
            <a:r>
              <a:rPr lang="en-US" dirty="0" err="1"/>
              <a:t>centre</a:t>
            </a:r>
            <a:r>
              <a:rPr lang="en-US" dirty="0"/>
              <a:t> of business, finance, arts, and culture, and is recognized as one of the most multicultural and cosmopolitan cities in the world.</a:t>
            </a:r>
          </a:p>
          <a:p>
            <a:pPr marL="0" indent="0">
              <a:buNone/>
            </a:pPr>
            <a:endParaRPr lang="en-US" dirty="0"/>
          </a:p>
        </p:txBody>
      </p:sp>
      <p:pic>
        <p:nvPicPr>
          <p:cNvPr id="6" name="Picture 5">
            <a:extLst>
              <a:ext uri="{FF2B5EF4-FFF2-40B4-BE49-F238E27FC236}">
                <a16:creationId xmlns:a16="http://schemas.microsoft.com/office/drawing/2014/main" id="{23B9907E-A3EE-B540-95E1-FF0DA35CE932}"/>
              </a:ext>
            </a:extLst>
          </p:cNvPr>
          <p:cNvPicPr>
            <a:picLocks noChangeAspect="1"/>
          </p:cNvPicPr>
          <p:nvPr/>
        </p:nvPicPr>
        <p:blipFill>
          <a:blip r:embed="rId2"/>
          <a:stretch>
            <a:fillRect/>
          </a:stretch>
        </p:blipFill>
        <p:spPr>
          <a:xfrm>
            <a:off x="5040086" y="2336872"/>
            <a:ext cx="7114893" cy="4008057"/>
          </a:xfrm>
          <a:prstGeom prst="rect">
            <a:avLst/>
          </a:prstGeom>
        </p:spPr>
      </p:pic>
      <p:sp>
        <p:nvSpPr>
          <p:cNvPr id="7" name="Oval 6">
            <a:extLst>
              <a:ext uri="{FF2B5EF4-FFF2-40B4-BE49-F238E27FC236}">
                <a16:creationId xmlns:a16="http://schemas.microsoft.com/office/drawing/2014/main" id="{E9F4E84A-4CEE-B840-AC22-D7B99C9EFBF0}"/>
              </a:ext>
            </a:extLst>
          </p:cNvPr>
          <p:cNvSpPr/>
          <p:nvPr/>
        </p:nvSpPr>
        <p:spPr>
          <a:xfrm>
            <a:off x="8196943" y="4299857"/>
            <a:ext cx="1175657" cy="1001486"/>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5406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56101-0FF7-324E-B1BB-D64F497D29A2}"/>
              </a:ext>
            </a:extLst>
          </p:cNvPr>
          <p:cNvSpPr>
            <a:spLocks noGrp="1"/>
          </p:cNvSpPr>
          <p:nvPr>
            <p:ph type="title"/>
          </p:nvPr>
        </p:nvSpPr>
        <p:spPr/>
        <p:txBody>
          <a:bodyPr/>
          <a:lstStyle/>
          <a:p>
            <a:r>
              <a:rPr lang="en-US" dirty="0"/>
              <a:t>AIM</a:t>
            </a:r>
          </a:p>
        </p:txBody>
      </p:sp>
      <p:sp>
        <p:nvSpPr>
          <p:cNvPr id="3" name="Content Placeholder 2">
            <a:extLst>
              <a:ext uri="{FF2B5EF4-FFF2-40B4-BE49-F238E27FC236}">
                <a16:creationId xmlns:a16="http://schemas.microsoft.com/office/drawing/2014/main" id="{5C9C6707-5929-F942-8AD6-40C35CE2E224}"/>
              </a:ext>
            </a:extLst>
          </p:cNvPr>
          <p:cNvSpPr>
            <a:spLocks noGrp="1"/>
          </p:cNvSpPr>
          <p:nvPr>
            <p:ph idx="1"/>
          </p:nvPr>
        </p:nvSpPr>
        <p:spPr>
          <a:xfrm>
            <a:off x="394589" y="2097387"/>
            <a:ext cx="11514382" cy="5239583"/>
          </a:xfrm>
        </p:spPr>
        <p:txBody>
          <a:bodyPr>
            <a:normAutofit/>
          </a:bodyPr>
          <a:lstStyle/>
          <a:p>
            <a:r>
              <a:rPr lang="en-US" dirty="0"/>
              <a:t>Toronto is a city with a high population and population density. </a:t>
            </a:r>
          </a:p>
          <a:p>
            <a:r>
              <a:rPr lang="en-US" dirty="0"/>
              <a:t>Owners of shops and social sharing places in the city where the population is dense. When we think of it by the investor, we expect from them to prefer the areas where a particular business has less competition and the type of business they want to install is less intense. </a:t>
            </a:r>
          </a:p>
          <a:p>
            <a:r>
              <a:rPr lang="en-US" dirty="0"/>
              <a:t>For city residents, they may want to choose the district according to the social place’s density. </a:t>
            </a:r>
          </a:p>
          <a:p>
            <a:r>
              <a:rPr lang="en-US" dirty="0"/>
              <a:t>Hence, our main aim in this project has been to analyze the venues on each neighborhood which can help both residents while choosing their housing based on housing or investors while choosing where and which company/firm to invest on.  </a:t>
            </a:r>
          </a:p>
          <a:p>
            <a:pPr marL="0" indent="0">
              <a:buNone/>
            </a:pPr>
            <a:endParaRPr lang="en-US" dirty="0"/>
          </a:p>
        </p:txBody>
      </p:sp>
    </p:spTree>
    <p:extLst>
      <p:ext uri="{BB962C8B-B14F-4D97-AF65-F5344CB8AC3E}">
        <p14:creationId xmlns:p14="http://schemas.microsoft.com/office/powerpoint/2010/main" val="4210913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1D05B-D80C-8147-8002-133C054047FB}"/>
              </a:ext>
            </a:extLst>
          </p:cNvPr>
          <p:cNvSpPr>
            <a:spLocks noGrp="1"/>
          </p:cNvSpPr>
          <p:nvPr>
            <p:ph type="title"/>
          </p:nvPr>
        </p:nvSpPr>
        <p:spPr/>
        <p:txBody>
          <a:bodyPr/>
          <a:lstStyle/>
          <a:p>
            <a:r>
              <a:rPr lang="en-US" dirty="0"/>
              <a:t>DATA ACQUISITION AND CLEANING</a:t>
            </a:r>
          </a:p>
        </p:txBody>
      </p:sp>
      <p:sp>
        <p:nvSpPr>
          <p:cNvPr id="3" name="Content Placeholder 2">
            <a:extLst>
              <a:ext uri="{FF2B5EF4-FFF2-40B4-BE49-F238E27FC236}">
                <a16:creationId xmlns:a16="http://schemas.microsoft.com/office/drawing/2014/main" id="{97D1A3F5-F491-4F44-8240-5C561E7B0C64}"/>
              </a:ext>
            </a:extLst>
          </p:cNvPr>
          <p:cNvSpPr>
            <a:spLocks noGrp="1"/>
          </p:cNvSpPr>
          <p:nvPr>
            <p:ph idx="1"/>
          </p:nvPr>
        </p:nvSpPr>
        <p:spPr>
          <a:xfrm>
            <a:off x="560579" y="2119158"/>
            <a:ext cx="11533450" cy="4738842"/>
          </a:xfrm>
        </p:spPr>
        <p:txBody>
          <a:bodyPr>
            <a:normAutofit/>
          </a:bodyPr>
          <a:lstStyle/>
          <a:p>
            <a:r>
              <a:rPr lang="en-US" dirty="0"/>
              <a:t>Master data which has the main components Postal codes, </a:t>
            </a:r>
            <a:r>
              <a:rPr lang="en-US" i="1" dirty="0"/>
              <a:t>Neighborhood, Borough, Latitude</a:t>
            </a:r>
            <a:r>
              <a:rPr lang="en-US" dirty="0"/>
              <a:t> and </a:t>
            </a:r>
            <a:r>
              <a:rPr lang="en-US" i="1" dirty="0"/>
              <a:t>Longitude</a:t>
            </a:r>
            <a:r>
              <a:rPr lang="en-US" dirty="0"/>
              <a:t> </a:t>
            </a:r>
            <a:r>
              <a:rPr lang="en-US" dirty="0" err="1"/>
              <a:t>informations</a:t>
            </a:r>
            <a:r>
              <a:rPr lang="en-US" dirty="0"/>
              <a:t> of the city scrapped from </a:t>
            </a:r>
            <a:r>
              <a:rPr lang="en-US" u="sng" dirty="0">
                <a:hlinkClick r:id="rId2"/>
              </a:rPr>
              <a:t>https://en.wikipedia.org/wiki/List_of_postal_codes_of_Canada:_M,</a:t>
            </a:r>
            <a:endParaRPr lang="en-US" u="sng" dirty="0"/>
          </a:p>
          <a:p>
            <a:endParaRPr lang="en-US" u="sng" dirty="0"/>
          </a:p>
          <a:p>
            <a:r>
              <a:rPr lang="en-US" dirty="0"/>
              <a:t>From the link : </a:t>
            </a:r>
            <a:r>
              <a:rPr lang="en-US" dirty="0">
                <a:hlinkClick r:id="rId3"/>
              </a:rPr>
              <a:t>http://cocl.us/Geospatial_data</a:t>
            </a:r>
            <a:r>
              <a:rPr lang="en-US" dirty="0"/>
              <a:t>, I downloaded the dataset to obtain the  geographical coordinates of each postal code </a:t>
            </a:r>
          </a:p>
          <a:p>
            <a:r>
              <a:rPr lang="en-US" dirty="0"/>
              <a:t>There are total 103 neighborhood areas with unique postal codes in entire Canada dataset. </a:t>
            </a:r>
          </a:p>
          <a:p>
            <a:r>
              <a:rPr lang="en-US" dirty="0"/>
              <a:t>The dataset was cleaned where duplicate postal codes were grouped together and not assigned values were dropped.</a:t>
            </a:r>
          </a:p>
          <a:p>
            <a:r>
              <a:rPr lang="en-US" dirty="0"/>
              <a:t>Cleaned dataset contained only postal codes of Toronto city were selected. It contains 87 neighborhood areas with unique postal codes </a:t>
            </a:r>
          </a:p>
        </p:txBody>
      </p:sp>
    </p:spTree>
    <p:extLst>
      <p:ext uri="{BB962C8B-B14F-4D97-AF65-F5344CB8AC3E}">
        <p14:creationId xmlns:p14="http://schemas.microsoft.com/office/powerpoint/2010/main" val="18527391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AF7CC-4E93-5B40-995D-02688E9247DB}"/>
              </a:ext>
            </a:extLst>
          </p:cNvPr>
          <p:cNvSpPr>
            <a:spLocks noGrp="1"/>
          </p:cNvSpPr>
          <p:nvPr>
            <p:ph type="title"/>
          </p:nvPr>
        </p:nvSpPr>
        <p:spPr>
          <a:xfrm>
            <a:off x="179615" y="4016827"/>
            <a:ext cx="3470729" cy="293914"/>
          </a:xfrm>
        </p:spPr>
        <p:txBody>
          <a:bodyPr>
            <a:normAutofit fontScale="90000"/>
          </a:bodyPr>
          <a:lstStyle/>
          <a:p>
            <a:r>
              <a:rPr lang="en-US" sz="2400" dirty="0"/>
              <a:t>Neighborhood around Toronto</a:t>
            </a:r>
          </a:p>
        </p:txBody>
      </p:sp>
      <p:pic>
        <p:nvPicPr>
          <p:cNvPr id="4" name="Content Placeholder 3">
            <a:extLst>
              <a:ext uri="{FF2B5EF4-FFF2-40B4-BE49-F238E27FC236}">
                <a16:creationId xmlns:a16="http://schemas.microsoft.com/office/drawing/2014/main" id="{5831C7E4-F3DB-A148-93E2-56A640B860EC}"/>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20526" t="14069" r="8559" b="4138"/>
          <a:stretch/>
        </p:blipFill>
        <p:spPr bwMode="auto">
          <a:xfrm>
            <a:off x="141514" y="108857"/>
            <a:ext cx="5878286" cy="3733800"/>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55A1D45D-1852-394D-A57D-B7970D639FC2}"/>
              </a:ext>
            </a:extLst>
          </p:cNvPr>
          <p:cNvPicPr/>
          <p:nvPr/>
        </p:nvPicPr>
        <p:blipFill rotWithShape="1">
          <a:blip r:embed="rId3">
            <a:extLst>
              <a:ext uri="{28A0092B-C50C-407E-A947-70E740481C1C}">
                <a14:useLocalDpi xmlns:a14="http://schemas.microsoft.com/office/drawing/2010/main" val="0"/>
              </a:ext>
            </a:extLst>
          </a:blip>
          <a:srcRect l="24868" r="19723" b="5602"/>
          <a:stretch/>
        </p:blipFill>
        <p:spPr bwMode="auto">
          <a:xfrm>
            <a:off x="6313714" y="108857"/>
            <a:ext cx="5736772" cy="3886200"/>
          </a:xfrm>
          <a:prstGeom prst="rect">
            <a:avLst/>
          </a:prstGeom>
          <a:ln>
            <a:noFill/>
          </a:ln>
          <a:extLst>
            <a:ext uri="{53640926-AAD7-44D8-BBD7-CCE9431645EC}">
              <a14:shadowObscured xmlns:a14="http://schemas.microsoft.com/office/drawing/2010/main"/>
            </a:ext>
          </a:extLst>
        </p:spPr>
      </p:pic>
      <p:sp>
        <p:nvSpPr>
          <p:cNvPr id="6" name="Title 1">
            <a:extLst>
              <a:ext uri="{FF2B5EF4-FFF2-40B4-BE49-F238E27FC236}">
                <a16:creationId xmlns:a16="http://schemas.microsoft.com/office/drawing/2014/main" id="{4723192A-5DB0-5A4D-9151-24B8ABB804E9}"/>
              </a:ext>
            </a:extLst>
          </p:cNvPr>
          <p:cNvSpPr txBox="1">
            <a:spLocks/>
          </p:cNvSpPr>
          <p:nvPr/>
        </p:nvSpPr>
        <p:spPr>
          <a:xfrm>
            <a:off x="7121073" y="3940627"/>
            <a:ext cx="4891312" cy="74022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1600" dirty="0"/>
              <a:t>Clustered Neighborhood based on venues around Toronto</a:t>
            </a:r>
          </a:p>
        </p:txBody>
      </p:sp>
      <p:pic>
        <p:nvPicPr>
          <p:cNvPr id="7" name="Picture 6">
            <a:extLst>
              <a:ext uri="{FF2B5EF4-FFF2-40B4-BE49-F238E27FC236}">
                <a16:creationId xmlns:a16="http://schemas.microsoft.com/office/drawing/2014/main" id="{F584296B-ADB4-1446-8FC6-9938778B5072}"/>
              </a:ext>
            </a:extLst>
          </p:cNvPr>
          <p:cNvPicPr/>
          <p:nvPr/>
        </p:nvPicPr>
        <p:blipFill rotWithShape="1">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rcRect t="2546"/>
          <a:stretch/>
        </p:blipFill>
        <p:spPr>
          <a:xfrm>
            <a:off x="3650344" y="3984172"/>
            <a:ext cx="2445656" cy="2764971"/>
          </a:xfrm>
          <a:prstGeom prst="rect">
            <a:avLst/>
          </a:prstGeom>
        </p:spPr>
      </p:pic>
      <p:sp>
        <p:nvSpPr>
          <p:cNvPr id="8" name="Title 1">
            <a:extLst>
              <a:ext uri="{FF2B5EF4-FFF2-40B4-BE49-F238E27FC236}">
                <a16:creationId xmlns:a16="http://schemas.microsoft.com/office/drawing/2014/main" id="{96A58BF2-483C-DC48-A950-8A1EA8ADD4D2}"/>
              </a:ext>
            </a:extLst>
          </p:cNvPr>
          <p:cNvSpPr txBox="1">
            <a:spLocks/>
          </p:cNvSpPr>
          <p:nvPr/>
        </p:nvSpPr>
        <p:spPr>
          <a:xfrm>
            <a:off x="6096000" y="6150430"/>
            <a:ext cx="4891312" cy="74022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1600" dirty="0"/>
              <a:t>Most Common and least common venues  around Toronto neighborhood </a:t>
            </a:r>
          </a:p>
        </p:txBody>
      </p:sp>
    </p:spTree>
    <p:extLst>
      <p:ext uri="{BB962C8B-B14F-4D97-AF65-F5344CB8AC3E}">
        <p14:creationId xmlns:p14="http://schemas.microsoft.com/office/powerpoint/2010/main" val="1601092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90416-6183-DC4A-AE54-216F720FE169}"/>
              </a:ext>
            </a:extLst>
          </p:cNvPr>
          <p:cNvSpPr>
            <a:spLocks noGrp="1"/>
          </p:cNvSpPr>
          <p:nvPr>
            <p:ph type="title"/>
          </p:nvPr>
        </p:nvSpPr>
        <p:spPr/>
        <p:txBody>
          <a:bodyPr/>
          <a:lstStyle/>
          <a:p>
            <a:r>
              <a:rPr lang="en-US" dirty="0"/>
              <a:t>Conclusion </a:t>
            </a:r>
          </a:p>
        </p:txBody>
      </p:sp>
      <p:sp>
        <p:nvSpPr>
          <p:cNvPr id="3" name="Content Placeholder 2">
            <a:extLst>
              <a:ext uri="{FF2B5EF4-FFF2-40B4-BE49-F238E27FC236}">
                <a16:creationId xmlns:a16="http://schemas.microsoft.com/office/drawing/2014/main" id="{E7E4278A-B6FD-1C4F-A791-8E5EF2A70625}"/>
              </a:ext>
            </a:extLst>
          </p:cNvPr>
          <p:cNvSpPr>
            <a:spLocks noGrp="1"/>
          </p:cNvSpPr>
          <p:nvPr>
            <p:ph idx="1"/>
          </p:nvPr>
        </p:nvSpPr>
        <p:spPr>
          <a:xfrm>
            <a:off x="680321" y="1992086"/>
            <a:ext cx="10336022" cy="4865914"/>
          </a:xfrm>
        </p:spPr>
        <p:txBody>
          <a:bodyPr>
            <a:normAutofit fontScale="92500" lnSpcReduction="10000"/>
          </a:bodyPr>
          <a:lstStyle/>
          <a:p>
            <a:r>
              <a:rPr lang="en-US" sz="1800" dirty="0"/>
              <a:t>The most common venue in Toronto city is Café/Coffee shop. </a:t>
            </a:r>
          </a:p>
          <a:p>
            <a:r>
              <a:rPr lang="en-US" sz="1800" dirty="0"/>
              <a:t>Most of the coffee shops/café are located near the bay area away from the Downsview airport, which seems more commercialized center. </a:t>
            </a:r>
          </a:p>
          <a:p>
            <a:r>
              <a:rPr lang="en-US" sz="1800" dirty="0"/>
              <a:t>Neighborhood proximal to the </a:t>
            </a:r>
            <a:r>
              <a:rPr lang="en-US" sz="1800" dirty="0" err="1"/>
              <a:t>Downview</a:t>
            </a:r>
            <a:r>
              <a:rPr lang="en-US" sz="1800" dirty="0"/>
              <a:t> airport and occurring as small individual clusters have Park, Trails, Garden </a:t>
            </a:r>
            <a:r>
              <a:rPr lang="en-US" sz="1800" dirty="0" err="1"/>
              <a:t>etc</a:t>
            </a:r>
            <a:r>
              <a:rPr lang="en-US" sz="1800" dirty="0"/>
              <a:t>, venues in common. This seems to be neighborhood areas with mainly residential spaces with quiet and spacious surroundings amidst trails and parks. </a:t>
            </a:r>
          </a:p>
          <a:p>
            <a:r>
              <a:rPr lang="en-US" sz="1800" dirty="0"/>
              <a:t>An investor may target localities/neighborhoods such as The Beaches, Riverdale, </a:t>
            </a:r>
            <a:r>
              <a:rPr lang="en-US" sz="1800" dirty="0" err="1"/>
              <a:t>Davisville</a:t>
            </a:r>
            <a:r>
              <a:rPr lang="en-US" sz="1800" dirty="0"/>
              <a:t>, Studio District, North Toronto West </a:t>
            </a:r>
            <a:r>
              <a:rPr lang="en-US" sz="1800" dirty="0" err="1"/>
              <a:t>etc</a:t>
            </a:r>
            <a:r>
              <a:rPr lang="en-US" sz="1800" dirty="0"/>
              <a:t> near the bay areas which are heavily commercialized and frequent visiting spots. </a:t>
            </a:r>
          </a:p>
          <a:p>
            <a:r>
              <a:rPr lang="en-US" sz="1800" dirty="0"/>
              <a:t>However, since café/ coffee shops and also restaurants are already flooding these neighborhoods, the competition on opening a firm with the same product will be large. So recommended some other commercial firms such as Metro Plaza, movie theatres or some public spots in these areas would be more profitable. While opening a café/coffee shop near the </a:t>
            </a:r>
            <a:r>
              <a:rPr lang="en-US" sz="1800" dirty="0" err="1"/>
              <a:t>Downview</a:t>
            </a:r>
            <a:r>
              <a:rPr lang="en-US" sz="1800" dirty="0"/>
              <a:t> airport in localities such as Lawrence Park, Summer hill </a:t>
            </a:r>
            <a:r>
              <a:rPr lang="en-US" sz="1800" dirty="0" err="1"/>
              <a:t>etc</a:t>
            </a:r>
            <a:r>
              <a:rPr lang="en-US" sz="1800" dirty="0"/>
              <a:t> would have less competition but again these areas seem to be less socially populated, there will be less customer influx. </a:t>
            </a:r>
          </a:p>
          <a:p>
            <a:r>
              <a:rPr lang="en-US" sz="1800" dirty="0"/>
              <a:t>In conclusion, this project gives interesting insights an can be used as a navigating tool to recommend places to start new projects/firms in Toronto city but would have had better results if there were more data in terms of crime data within the area, traffic access and allowance of more venues exploration with the Foursquare (limited venues for free calls).</a:t>
            </a:r>
          </a:p>
          <a:p>
            <a:endParaRPr lang="en-US" sz="1800" dirty="0"/>
          </a:p>
        </p:txBody>
      </p:sp>
    </p:spTree>
    <p:extLst>
      <p:ext uri="{BB962C8B-B14F-4D97-AF65-F5344CB8AC3E}">
        <p14:creationId xmlns:p14="http://schemas.microsoft.com/office/powerpoint/2010/main" val="1249556562"/>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Berlin</Template>
  <TotalTime>83</TotalTime>
  <Words>556</Words>
  <Application>Microsoft Macintosh PowerPoint</Application>
  <PresentationFormat>Widescreen</PresentationFormat>
  <Paragraphs>30</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Trebuchet MS</vt:lpstr>
      <vt:lpstr>Berlin</vt:lpstr>
      <vt:lpstr>Analysing Neighborhood in Toronto </vt:lpstr>
      <vt:lpstr>BACKGORUND</vt:lpstr>
      <vt:lpstr>AIM</vt:lpstr>
      <vt:lpstr>DATA ACQUISITION AND CLEANING</vt:lpstr>
      <vt:lpstr>Neighborhood around Toronto</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Analysing Neighborhood in Toronto </dc:title>
  <dc:creator>Dhar, Upasana</dc:creator>
  <cp:lastModifiedBy>Dhar, Upasana</cp:lastModifiedBy>
  <cp:revision>25</cp:revision>
  <dcterms:created xsi:type="dcterms:W3CDTF">2019-10-17T04:49:44Z</dcterms:created>
  <dcterms:modified xsi:type="dcterms:W3CDTF">2019-10-17T06:13:15Z</dcterms:modified>
</cp:coreProperties>
</file>

<file path=docProps/thumbnail.jpeg>
</file>